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  <p:sldMasterId id="2147483785" r:id="rId2"/>
  </p:sldMasterIdLst>
  <p:sldIdLst>
    <p:sldId id="270" r:id="rId3"/>
    <p:sldId id="273" r:id="rId4"/>
    <p:sldId id="278" r:id="rId5"/>
    <p:sldId id="272" r:id="rId6"/>
    <p:sldId id="276" r:id="rId7"/>
    <p:sldId id="279" r:id="rId8"/>
    <p:sldId id="285" r:id="rId9"/>
    <p:sldId id="280" r:id="rId10"/>
    <p:sldId id="284" r:id="rId11"/>
    <p:sldId id="286" r:id="rId12"/>
    <p:sldId id="281" r:id="rId13"/>
    <p:sldId id="287" r:id="rId14"/>
    <p:sldId id="283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F3BFE6A-417E-447D-BE96-C0FBEED3530F}">
          <p14:sldIdLst>
            <p14:sldId id="270"/>
            <p14:sldId id="273"/>
            <p14:sldId id="278"/>
            <p14:sldId id="272"/>
            <p14:sldId id="276"/>
            <p14:sldId id="279"/>
            <p14:sldId id="285"/>
            <p14:sldId id="280"/>
            <p14:sldId id="284"/>
            <p14:sldId id="286"/>
            <p14:sldId id="281"/>
            <p14:sldId id="287"/>
            <p14:sldId id="283"/>
            <p14:sldId id="271"/>
          </p14:sldIdLst>
        </p14:section>
        <p14:section name="Untitled Section" id="{2B6CAED4-2EE9-41C5-8033-C7B3DC8D298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571D7-98B2-4A56-BF62-9CCB8D6C260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9025-DD11-4DE0-8E6E-A5BCA855F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11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571D7-98B2-4A56-BF62-9CCB8D6C260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9025-DD11-4DE0-8E6E-A5BCA855F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725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571D7-98B2-4A56-BF62-9CCB8D6C260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9025-DD11-4DE0-8E6E-A5BCA855F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68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7D98-E54E-4A11-A7BB-9AA3055B0549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AFBF-DD82-4255-A909-7D54A7D66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03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7D98-E54E-4A11-A7BB-9AA3055B0549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AFBF-DD82-4255-A909-7D54A7D66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08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7D98-E54E-4A11-A7BB-9AA3055B0549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AFBF-DD82-4255-A909-7D54A7D66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76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7D98-E54E-4A11-A7BB-9AA3055B0549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AFBF-DD82-4255-A909-7D54A7D66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33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7D98-E54E-4A11-A7BB-9AA3055B0549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AFBF-DD82-4255-A909-7D54A7D66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081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7D98-E54E-4A11-A7BB-9AA3055B0549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AFBF-DD82-4255-A909-7D54A7D66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71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7D98-E54E-4A11-A7BB-9AA3055B0549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AFBF-DD82-4255-A909-7D54A7D66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9923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7D98-E54E-4A11-A7BB-9AA3055B0549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AFBF-DD82-4255-A909-7D54A7D66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9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571D7-98B2-4A56-BF62-9CCB8D6C260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9025-DD11-4DE0-8E6E-A5BCA855F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8872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7D98-E54E-4A11-A7BB-9AA3055B0549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AFBF-DD82-4255-A909-7D54A7D66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646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7D98-E54E-4A11-A7BB-9AA3055B0549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AFBF-DD82-4255-A909-7D54A7D66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6343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7D98-E54E-4A11-A7BB-9AA3055B0549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AFBF-DD82-4255-A909-7D54A7D66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208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571D7-98B2-4A56-BF62-9CCB8D6C260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9025-DD11-4DE0-8E6E-A5BCA855F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004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571D7-98B2-4A56-BF62-9CCB8D6C260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9025-DD11-4DE0-8E6E-A5BCA855F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47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571D7-98B2-4A56-BF62-9CCB8D6C260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9025-DD11-4DE0-8E6E-A5BCA855F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66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571D7-98B2-4A56-BF62-9CCB8D6C260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9025-DD11-4DE0-8E6E-A5BCA855F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02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571D7-98B2-4A56-BF62-9CCB8D6C260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9025-DD11-4DE0-8E6E-A5BCA855F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7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571D7-98B2-4A56-BF62-9CCB8D6C260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9025-DD11-4DE0-8E6E-A5BCA855F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053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571D7-98B2-4A56-BF62-9CCB8D6C260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9025-DD11-4DE0-8E6E-A5BCA855F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55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571D7-98B2-4A56-BF62-9CCB8D6C260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C9025-DD11-4DE0-8E6E-A5BCA855F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46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F7D98-E54E-4A11-A7BB-9AA3055B0549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8AFBF-DD82-4255-A909-7D54A7D66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415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7925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Developing </a:t>
            </a:r>
            <a:r>
              <a:rPr lang="en-US" dirty="0"/>
              <a:t>‘Personal Power and Personal Leadership’ skills </a:t>
            </a:r>
            <a:r>
              <a:rPr lang="en-US" dirty="0" smtClean="0"/>
              <a:t>– a case study from KSA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576945"/>
            <a:ext cx="9144000" cy="3844637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Dr Suzanne White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117" y="742950"/>
            <a:ext cx="2182957" cy="164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30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tables, </a:t>
            </a:r>
            <a:r>
              <a:rPr lang="en-US" dirty="0" err="1" smtClean="0"/>
              <a:t>powerpoint</a:t>
            </a:r>
            <a:r>
              <a:rPr lang="en-US" dirty="0" smtClean="0"/>
              <a:t> slides or material</a:t>
            </a:r>
          </a:p>
          <a:p>
            <a:r>
              <a:rPr lang="en-US" dirty="0" smtClean="0"/>
              <a:t>Action learning, coaching and experiential exercises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731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 from the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Over a period of 2 years, and with over 700 employees going through the program, the culture of the company </a:t>
            </a:r>
            <a:r>
              <a:rPr lang="en-US" dirty="0" smtClean="0"/>
              <a:t>changed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program inspires and empowers people to craft for themselves a personal vision of the future and teaches proven strategies to bridge the gap between </a:t>
            </a:r>
            <a:r>
              <a:rPr lang="en-US" dirty="0" smtClean="0"/>
              <a:t>their </a:t>
            </a:r>
            <a:r>
              <a:rPr lang="en-US" dirty="0"/>
              <a:t>desired vision and the current reality.  </a:t>
            </a:r>
            <a:endParaRPr lang="en-US" dirty="0" smtClean="0"/>
          </a:p>
          <a:p>
            <a:r>
              <a:rPr lang="en-US" dirty="0"/>
              <a:t>99% of participants were fully satisfied with the experience and 98% felt that it was a life changing experience.  </a:t>
            </a:r>
            <a:endParaRPr lang="en-US" dirty="0" smtClean="0"/>
          </a:p>
          <a:p>
            <a:r>
              <a:rPr lang="en-US" dirty="0" smtClean="0"/>
              <a:t>Many </a:t>
            </a:r>
            <a:r>
              <a:rPr lang="en-US" dirty="0"/>
              <a:t>commented that it was the first time </a:t>
            </a:r>
            <a:r>
              <a:rPr lang="en-US" dirty="0" smtClean="0"/>
              <a:t>an </a:t>
            </a:r>
            <a:r>
              <a:rPr lang="en-US" dirty="0"/>
              <a:t>employer had allowed them to spend 4 days working on themselves, to understand why they behave and think the way they do and to consider what they can change in order to improve performance.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1426" y="341169"/>
            <a:ext cx="2182957" cy="134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706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 for 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While less than 1% of the workforce were female, 40 attended the workshop</a:t>
            </a:r>
          </a:p>
          <a:p>
            <a:r>
              <a:rPr lang="en-US" dirty="0" smtClean="0"/>
              <a:t>Within 6 months of attending the workshop, over half of the females had been promoted, compared with less than 5% of men</a:t>
            </a:r>
          </a:p>
          <a:p>
            <a:r>
              <a:rPr lang="en-US" dirty="0" smtClean="0"/>
              <a:t>All of the women who were promoted cited the workshop as the single most important contributing factor to their promotion, in their view</a:t>
            </a:r>
          </a:p>
          <a:p>
            <a:r>
              <a:rPr lang="en-US" dirty="0" smtClean="0"/>
              <a:t> 70% of the women who attended the program requested mentoring/coaching in order to continue their ‘journey’, compared with just 3% of the men 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1426" y="341169"/>
            <a:ext cx="2182957" cy="134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625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Personal empowerment enables young GCC men and women to take control of their lives and achieve their ambitions.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By bringing about a change in mindset, from job taker to job makers, young people can improve performance in their </a:t>
            </a:r>
            <a:r>
              <a:rPr lang="en-US" dirty="0" err="1"/>
              <a:t>organisations</a:t>
            </a:r>
            <a:r>
              <a:rPr lang="en-US" dirty="0"/>
              <a:t> and be on track for a successful and rewarding career. 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This is beneficial to companies as well, as it leads to organizations being able to improve their overall performance and being able to sustain </a:t>
            </a:r>
            <a:r>
              <a:rPr lang="en-US" dirty="0" smtClean="0"/>
              <a:t>it </a:t>
            </a:r>
            <a:r>
              <a:rPr lang="en-US" dirty="0"/>
              <a:t>for longer periods of time.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1426" y="341168"/>
            <a:ext cx="2182957" cy="124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89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28555"/>
          </a:xfrm>
        </p:spPr>
        <p:txBody>
          <a:bodyPr>
            <a:normAutofit/>
          </a:bodyPr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576945"/>
            <a:ext cx="9144000" cy="3844637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would be pleased to answer any questions you may have by email or phone:</a:t>
            </a:r>
          </a:p>
          <a:p>
            <a:r>
              <a:rPr lang="en-US" dirty="0" smtClean="0"/>
              <a:t>Suzanne.white@oasistrainingbh.com</a:t>
            </a:r>
          </a:p>
          <a:p>
            <a:r>
              <a:rPr lang="en-US" dirty="0" smtClean="0"/>
              <a:t>+973 36390305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9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i="1" dirty="0" smtClean="0"/>
              <a:t>Background</a:t>
            </a:r>
          </a:p>
          <a:p>
            <a:pPr lvl="0"/>
            <a:r>
              <a:rPr lang="en-US" i="1" dirty="0" smtClean="0"/>
              <a:t>Personal Power</a:t>
            </a:r>
          </a:p>
          <a:p>
            <a:pPr lvl="0"/>
            <a:r>
              <a:rPr lang="en-US" i="1" dirty="0" smtClean="0"/>
              <a:t>Personal Leadership</a:t>
            </a:r>
          </a:p>
          <a:p>
            <a:pPr lvl="0"/>
            <a:r>
              <a:rPr lang="en-US" i="1" dirty="0" smtClean="0"/>
              <a:t>The workshop</a:t>
            </a:r>
          </a:p>
          <a:p>
            <a:pPr lvl="0"/>
            <a:r>
              <a:rPr lang="en-US" i="1" dirty="0" smtClean="0"/>
              <a:t>Conclusion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1426" y="341168"/>
            <a:ext cx="2182957" cy="164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783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Greenfield </a:t>
            </a:r>
            <a:r>
              <a:rPr lang="en-US" dirty="0" smtClean="0"/>
              <a:t>joint </a:t>
            </a:r>
            <a:r>
              <a:rPr lang="en-US" dirty="0"/>
              <a:t>venture </a:t>
            </a:r>
            <a:r>
              <a:rPr lang="en-US" dirty="0" smtClean="0"/>
              <a:t>between a Saudi oil company and an American chemical company</a:t>
            </a:r>
          </a:p>
          <a:p>
            <a:pPr lvl="0"/>
            <a:r>
              <a:rPr lang="en-US" dirty="0" smtClean="0"/>
              <a:t>Company of 4,500 employees</a:t>
            </a:r>
          </a:p>
          <a:p>
            <a:pPr lvl="0"/>
            <a:r>
              <a:rPr lang="en-US" dirty="0" smtClean="0"/>
              <a:t>Average age of employees is </a:t>
            </a:r>
            <a:r>
              <a:rPr lang="en-US" dirty="0" smtClean="0"/>
              <a:t>29, 70% Saudis, first/second job</a:t>
            </a:r>
            <a:endParaRPr lang="en-US" dirty="0" smtClean="0"/>
          </a:p>
          <a:p>
            <a:pPr lvl="0"/>
            <a:r>
              <a:rPr lang="en-US" dirty="0" smtClean="0"/>
              <a:t>Less than 1% are women</a:t>
            </a:r>
          </a:p>
          <a:p>
            <a:pPr lvl="0"/>
            <a:r>
              <a:rPr lang="en-US" dirty="0" smtClean="0"/>
              <a:t>Company not happy with the skills of graduates who are not ‘work-ready’ </a:t>
            </a:r>
          </a:p>
          <a:p>
            <a:pPr lvl="0"/>
            <a:r>
              <a:rPr lang="en-US" dirty="0" smtClean="0"/>
              <a:t>Needed an intervention to change mindset as company wants to be seen as </a:t>
            </a:r>
            <a:r>
              <a:rPr lang="en-US" dirty="0"/>
              <a:t>a game-changer </a:t>
            </a:r>
            <a:endParaRPr lang="en-US" dirty="0" smtClean="0"/>
          </a:p>
          <a:p>
            <a:pPr lvl="0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1426" y="341168"/>
            <a:ext cx="2182957" cy="164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144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28555"/>
          </a:xfrm>
        </p:spPr>
        <p:txBody>
          <a:bodyPr>
            <a:normAutofit/>
          </a:bodyPr>
          <a:lstStyle/>
          <a:p>
            <a:r>
              <a:rPr lang="en-US" dirty="0" smtClean="0"/>
              <a:t>Personal Power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576945"/>
            <a:ext cx="9144000" cy="3844637"/>
          </a:xfrm>
        </p:spPr>
        <p:txBody>
          <a:bodyPr>
            <a:normAutofit/>
          </a:bodyPr>
          <a:lstStyle/>
          <a:p>
            <a:r>
              <a:rPr lang="en-US" sz="2800" dirty="0"/>
              <a:t>Personal power is based on strength, </a:t>
            </a:r>
            <a:r>
              <a:rPr lang="en-US" sz="2800" dirty="0" smtClean="0"/>
              <a:t>confidence and </a:t>
            </a:r>
            <a:r>
              <a:rPr lang="en-US" sz="2800" dirty="0"/>
              <a:t>competence that individuals gradually acquire in the course of their development. It is self-assertion, and a natural, healthy striving for </a:t>
            </a:r>
            <a:r>
              <a:rPr lang="en-US" sz="2800" dirty="0" smtClean="0"/>
              <a:t>satisfaction </a:t>
            </a:r>
            <a:r>
              <a:rPr lang="en-US" sz="2800" dirty="0"/>
              <a:t>and meaning in one's interpersonal world. This type of power represents a movement toward self-realization and transcendent goals in life; its primary aim is mastery of self, not others</a:t>
            </a:r>
            <a:r>
              <a:rPr lang="en-US" sz="2800" dirty="0" smtClean="0"/>
              <a:t>.. </a:t>
            </a:r>
          </a:p>
          <a:p>
            <a:r>
              <a:rPr lang="en-US" sz="2800" dirty="0" smtClean="0"/>
              <a:t>(</a:t>
            </a:r>
            <a:r>
              <a:rPr lang="en-US" sz="2800" dirty="0"/>
              <a:t>Psychology </a:t>
            </a:r>
            <a:r>
              <a:rPr lang="en-US" sz="2800" dirty="0" smtClean="0"/>
              <a:t>Today</a:t>
            </a:r>
            <a:r>
              <a:rPr lang="en-US" sz="2800" dirty="0"/>
              <a:t>)</a:t>
            </a:r>
          </a:p>
          <a:p>
            <a:r>
              <a:rPr lang="en-US" sz="2800" dirty="0"/>
              <a:t> 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1426" y="341168"/>
            <a:ext cx="2182957" cy="164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88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Leadership is frequently thought of in terms of our ability to understand and direct our outer environment — people, organizations and events.  But recent scientific research from a range of disciplines – psychology, neuroscience, medicine and psychotherapy – is yielding powerful evidence that a leader’s success is substantially influenced by another dimension of leadership, Personal Leadership, consisting of our ability to understand and direct our inner environment — our goals &amp; values, our mindsets &amp; emotions, and our positive &amp; destructive drives.   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Some of the most crucial skills in life have to do with how well we can manage this inner environment under ever-changing outer circumstances.  How can we cultivate a winner’s mindset that will allow us to perform at our optimum all the time? How can we stay true to our core values despite the pressure to compromise?  </a:t>
            </a:r>
            <a:endParaRPr lang="en-US" dirty="0" smtClean="0"/>
          </a:p>
          <a:p>
            <a:r>
              <a:rPr lang="en-US" dirty="0" smtClean="0"/>
              <a:t>Prof</a:t>
            </a:r>
            <a:r>
              <a:rPr lang="en-US" dirty="0"/>
              <a:t>. </a:t>
            </a:r>
            <a:r>
              <a:rPr lang="en-US" dirty="0" err="1"/>
              <a:t>Hitendra</a:t>
            </a:r>
            <a:r>
              <a:rPr lang="en-US" dirty="0"/>
              <a:t> </a:t>
            </a:r>
            <a:r>
              <a:rPr lang="en-US" dirty="0" err="1"/>
              <a:t>Wadhwa</a:t>
            </a:r>
            <a:r>
              <a:rPr lang="en-US" dirty="0"/>
              <a:t>, Columbia Business </a:t>
            </a:r>
            <a:r>
              <a:rPr lang="en-US" dirty="0" smtClean="0"/>
              <a:t>School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1426" y="341168"/>
            <a:ext cx="2182957" cy="1113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261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Aims of the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participants (performance objectives), it was intended to develop a vision of the professional they wish to become in terms of their identity, significance and competence, to inspire them to implement concrete action plans to </a:t>
            </a:r>
            <a:r>
              <a:rPr lang="en-US" dirty="0" err="1"/>
              <a:t>optimise</a:t>
            </a:r>
            <a:r>
              <a:rPr lang="en-US" dirty="0"/>
              <a:t> their strengths and address gaps, increase self-awareness as a foundation for </a:t>
            </a:r>
            <a:r>
              <a:rPr lang="en-US" dirty="0" err="1"/>
              <a:t>realising</a:t>
            </a:r>
            <a:r>
              <a:rPr lang="en-US" dirty="0"/>
              <a:t> their full potential as a distinctive employee in a game-changing company and become aware of how they learn and how to increase their capacity to learn from experience.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1426" y="341168"/>
            <a:ext cx="2182957" cy="1155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9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the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/>
              <a:t>The workshop was intended to achieve, for the </a:t>
            </a:r>
            <a:r>
              <a:rPr lang="en-US" dirty="0" smtClean="0"/>
              <a:t>business, a </a:t>
            </a:r>
            <a:r>
              <a:rPr lang="en-US" dirty="0"/>
              <a:t>shift in employee perspective to take full responsibility for their contribution to business results, the impact of their </a:t>
            </a:r>
            <a:r>
              <a:rPr lang="en-US" dirty="0" err="1"/>
              <a:t>behaviour</a:t>
            </a:r>
            <a:r>
              <a:rPr lang="en-US" dirty="0"/>
              <a:t>, and their own development. It was also intended to enable employees to feel empowered to develop themselves and capable of identifying their strengths and development needs on an on-going basis.  Finally, to increase engagement levels by involving employees in shaping the company culture. </a:t>
            </a:r>
          </a:p>
        </p:txBody>
      </p:sp>
    </p:spTree>
    <p:extLst>
      <p:ext uri="{BB962C8B-B14F-4D97-AF65-F5344CB8AC3E}">
        <p14:creationId xmlns:p14="http://schemas.microsoft.com/office/powerpoint/2010/main" val="2586046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the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workshop looked at </a:t>
            </a:r>
            <a:r>
              <a:rPr lang="en-US" dirty="0" smtClean="0"/>
              <a:t>participants’ </a:t>
            </a:r>
            <a:r>
              <a:rPr lang="en-US" dirty="0"/>
              <a:t>ability to self-manage in terms of four levels:</a:t>
            </a:r>
          </a:p>
          <a:p>
            <a:pPr lvl="0"/>
            <a:r>
              <a:rPr lang="en-US" dirty="0"/>
              <a:t>Physical wellbeing (the body)- looking at whether or not they took sufficient self-care and effectively managed stress</a:t>
            </a:r>
          </a:p>
          <a:p>
            <a:pPr lvl="0"/>
            <a:r>
              <a:rPr lang="en-US" dirty="0"/>
              <a:t>Psychological/ self-awareness- looking at awareness of own motives, values and assumptions and how they habitually relate to other people </a:t>
            </a:r>
          </a:p>
          <a:p>
            <a:pPr lvl="0"/>
            <a:r>
              <a:rPr lang="en-US" dirty="0"/>
              <a:t>How they make sense of the world – the way they learn and how they make meaning of experience – particularly through sensory data</a:t>
            </a:r>
          </a:p>
          <a:p>
            <a:pPr lvl="0"/>
            <a:r>
              <a:rPr lang="en-US" dirty="0"/>
              <a:t>Spirit and Purpose (why I’m here) – their personal </a:t>
            </a:r>
            <a:r>
              <a:rPr lang="en-US" dirty="0" smtClean="0"/>
              <a:t>purpose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1426" y="341168"/>
            <a:ext cx="2182957" cy="1134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911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workshop used the metaphor of learning as a journey to identify their: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Identity – what they value, stand for, motivated by, are excited by, what they find difficult or challenging</a:t>
            </a:r>
          </a:p>
          <a:p>
            <a:r>
              <a:rPr lang="en-US" dirty="0"/>
              <a:t>Significance – the vision they want to achieve, how powerful they want to be, the legacy they want to create</a:t>
            </a:r>
          </a:p>
          <a:p>
            <a:pPr lvl="0"/>
            <a:r>
              <a:rPr lang="en-US" dirty="0"/>
              <a:t>Competence – the extent to which their particular knowledge, skills and abilities are currently aligned with their identity and </a:t>
            </a:r>
            <a:r>
              <a:rPr lang="en-US" dirty="0" smtClean="0"/>
              <a:t>significance</a:t>
            </a:r>
          </a:p>
          <a:p>
            <a:pPr lvl="0"/>
            <a:endParaRPr lang="en-US" sz="18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069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1017</TotalTime>
  <Words>868</Words>
  <Application>Microsoft Office PowerPoint</Application>
  <PresentationFormat>Widescreen</PresentationFormat>
  <Paragraphs>66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Custom Design</vt:lpstr>
      <vt:lpstr>     Developing ‘Personal Power and Personal Leadership’ skills – a case study from KSA</vt:lpstr>
      <vt:lpstr>Agenda</vt:lpstr>
      <vt:lpstr>Background</vt:lpstr>
      <vt:lpstr>Personal Power</vt:lpstr>
      <vt:lpstr>Personal Leadership</vt:lpstr>
      <vt:lpstr>Aims of the workshop</vt:lpstr>
      <vt:lpstr>For the business</vt:lpstr>
      <vt:lpstr>Structure of the workshop</vt:lpstr>
      <vt:lpstr>The workshop used the metaphor of learning as a journey to identify their:</vt:lpstr>
      <vt:lpstr>Methodology</vt:lpstr>
      <vt:lpstr>Outcomes from the workshop</vt:lpstr>
      <vt:lpstr>Outcomes for women</vt:lpstr>
      <vt:lpstr>Conclusion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Customised English Language Solutions for  Bapco</dc:title>
  <dc:creator>user</dc:creator>
  <cp:lastModifiedBy>user</cp:lastModifiedBy>
  <cp:revision>50</cp:revision>
  <dcterms:created xsi:type="dcterms:W3CDTF">2015-04-13T16:41:45Z</dcterms:created>
  <dcterms:modified xsi:type="dcterms:W3CDTF">2016-04-19T12:16:33Z</dcterms:modified>
</cp:coreProperties>
</file>